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0" userDrawn="1">
          <p15:clr>
            <a:srgbClr val="A4A3A4"/>
          </p15:clr>
        </p15:guide>
        <p15:guide id="2" pos="385" userDrawn="1">
          <p15:clr>
            <a:srgbClr val="A4A3A4"/>
          </p15:clr>
        </p15:guide>
        <p15:guide id="3" pos="48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4E7DAC-7E97-4550-9C34-E8F281F0F5A4}" v="136" dt="2019-03-08T00:42:25.4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4" y="32"/>
      </p:cViewPr>
      <p:guideLst>
        <p:guide orient="horz" pos="890"/>
        <p:guide pos="385"/>
        <p:guide pos="48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505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526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75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6077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444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42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877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44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93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763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198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2559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72C0E39B-6ECD-47C6-8608-4EC7F60AF4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587428"/>
              </p:ext>
            </p:extLst>
          </p:nvPr>
        </p:nvGraphicFramePr>
        <p:xfrm>
          <a:off x="260349" y="1001069"/>
          <a:ext cx="8623301" cy="5807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5299">
                  <a:extLst>
                    <a:ext uri="{9D8B030D-6E8A-4147-A177-3AD203B41FA5}">
                      <a16:colId xmlns:a16="http://schemas.microsoft.com/office/drawing/2014/main" val="279924562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386669124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994287947"/>
                    </a:ext>
                  </a:extLst>
                </a:gridCol>
                <a:gridCol w="3302002">
                  <a:extLst>
                    <a:ext uri="{9D8B030D-6E8A-4147-A177-3AD203B41FA5}">
                      <a16:colId xmlns:a16="http://schemas.microsoft.com/office/drawing/2014/main" val="4139029705"/>
                    </a:ext>
                  </a:extLst>
                </a:gridCol>
              </a:tblGrid>
              <a:tr h="4093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Area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NO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YES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Century" panose="02040604050505020304" pitchFamily="18" charset="0"/>
                          <a:ea typeface="+mn-ea"/>
                          <a:cs typeface="+mn-cs"/>
                        </a:rPr>
                        <a:t>List the name(s) of authors and commercial entity(</a:t>
                      </a:r>
                      <a:r>
                        <a:rPr kumimoji="1" lang="en-US" altLang="ja-JP" sz="1100" b="1" kern="1200" dirty="0" err="1">
                          <a:solidFill>
                            <a:schemeClr val="lt1"/>
                          </a:solidFill>
                          <a:effectLst/>
                          <a:latin typeface="Century" panose="02040604050505020304" pitchFamily="18" charset="0"/>
                          <a:ea typeface="+mn-ea"/>
                          <a:cs typeface="+mn-cs"/>
                        </a:rPr>
                        <a:t>ies</a:t>
                      </a: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Century" panose="02040604050505020304" pitchFamily="18" charset="0"/>
                          <a:ea typeface="+mn-ea"/>
                          <a:cs typeface="+mn-cs"/>
                        </a:rPr>
                        <a:t>) and use as much space as necessary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6386401"/>
                  </a:ext>
                </a:extLst>
              </a:tr>
              <a:tr h="57021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1. </a:t>
                      </a:r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Century" panose="02040604050505020304" pitchFamily="18" charset="0"/>
                          <a:ea typeface="+mn-ea"/>
                          <a:cs typeface="+mn-cs"/>
                        </a:rPr>
                        <a:t>Assuming a position of a board member or advisor in a profit-making business,/ Advisory role  (1,000,000 yen* or more annual compensation from a single business entity, or group)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391747"/>
                  </a:ext>
                </a:extLst>
              </a:tr>
              <a:tr h="43834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2. Stock holdings or options (Annual profit of 1,000,000 yen or more/ownership of 5% or more of total shares)</a:t>
                      </a:r>
                      <a:r>
                        <a:rPr kumimoji="1" lang="ja-JP" altLang="en-US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1227200"/>
                  </a:ext>
                </a:extLst>
              </a:tr>
              <a:tr h="432468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zh-TW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3. Patent royalties/licensing fees (1,000,000 yen or more annual income  per patent)</a:t>
                      </a:r>
                      <a:r>
                        <a:rPr kumimoji="1" lang="zh-TW" altLang="en-US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 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9120048"/>
                  </a:ext>
                </a:extLst>
              </a:tr>
              <a:tr h="411218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4. Honoraria (e.g. lecture fees) (500,000 yen or more total annual income from a single company or organization)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3420761"/>
                  </a:ext>
                </a:extLst>
              </a:tr>
              <a:tr h="459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5. Courses endowed by companies   (Fill in if you belong to any course endowed by a company, etc.)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0180140"/>
                  </a:ext>
                </a:extLst>
              </a:tr>
              <a:tr h="5702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6. Fees for promotional materials (e.g. manuscript fee) (500,000 yen or more total annual income from a single company or organization)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zh-TW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6090189"/>
                  </a:ext>
                </a:extLst>
              </a:tr>
              <a:tr h="5702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7. Total clinical research funding (1,000,000 yen or more total annual research grants paid from a single company or organization to you or your department)</a:t>
                      </a:r>
                      <a:r>
                        <a:rPr kumimoji="1" lang="ja-JP" altLang="en-US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zh-TW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665185"/>
                  </a:ext>
                </a:extLst>
              </a:tr>
              <a:tr h="5702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8. Total scholarship grants    (1,000,000 yen or more total annual scholarship contributed by a single company or organization to you or your department)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zh-TW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9312454"/>
                  </a:ext>
                </a:extLst>
              </a:tr>
              <a:tr h="4837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9. Others -</a:t>
                      </a:r>
                      <a:r>
                        <a:rPr kumimoji="1" lang="ja-JP" altLang="en-US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 </a:t>
                      </a: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50,000 yen or more annually from a single company or organization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5448609"/>
                  </a:ext>
                </a:extLst>
              </a:tr>
              <a:tr h="4093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10.</a:t>
                      </a:r>
                      <a:r>
                        <a:rPr kumimoji="1" lang="ja-JP" altLang="en-US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 </a:t>
                      </a: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Others</a:t>
                      </a:r>
                      <a:r>
                        <a:rPr kumimoji="1" lang="ja-JP" altLang="en-US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 </a:t>
                      </a: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-</a:t>
                      </a:r>
                      <a:r>
                        <a:rPr kumimoji="1" lang="ja-JP" altLang="en-US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 </a:t>
                      </a: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e.g. trips, travel, or gifts, which are not related to research. And Have you participated in research of researcher for a company currently or previously?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let us know the company name if you had done.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9639830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BCF4587-9F96-40FF-9A3D-173D7AE510CD}"/>
              </a:ext>
            </a:extLst>
          </p:cNvPr>
          <p:cNvSpPr txBox="1"/>
          <p:nvPr/>
        </p:nvSpPr>
        <p:spPr>
          <a:xfrm>
            <a:off x="177419" y="135060"/>
            <a:ext cx="8623300" cy="52322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Disclosure of Conflict of Interest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2B2C241-6828-4240-AB9D-B717D7633B62}"/>
              </a:ext>
            </a:extLst>
          </p:cNvPr>
          <p:cNvSpPr txBox="1"/>
          <p:nvPr/>
        </p:nvSpPr>
        <p:spPr>
          <a:xfrm>
            <a:off x="235856" y="675786"/>
            <a:ext cx="86722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Authors</a:t>
            </a:r>
            <a:r>
              <a:rPr kumimoji="1" lang="ja-JP" altLang="en-US" sz="14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◎　　　　　　　　　　　　　　　　　　　　　　　　　　　　　　　　　　　　</a:t>
            </a:r>
            <a:r>
              <a:rPr kumimoji="1" lang="en-US" altLang="ja-JP" sz="12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2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◎</a:t>
            </a:r>
            <a:r>
              <a:rPr kumimoji="1" lang="en-US" altLang="ja-JP" sz="12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Presenter)</a:t>
            </a:r>
            <a:endParaRPr kumimoji="1" lang="ja-JP" altLang="en-US" sz="1200" b="1" dirty="0">
              <a:solidFill>
                <a:schemeClr val="accent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8355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2107</TotalTime>
  <Words>306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Suguru Nomura</dc:creator>
  <cp:lastModifiedBy>鈴木　絵梨香</cp:lastModifiedBy>
  <cp:revision>37</cp:revision>
  <cp:lastPrinted>2019-03-07T15:18:04Z</cp:lastPrinted>
  <dcterms:created xsi:type="dcterms:W3CDTF">2019-02-26T01:09:25Z</dcterms:created>
  <dcterms:modified xsi:type="dcterms:W3CDTF">2021-04-13T04:20:47Z</dcterms:modified>
</cp:coreProperties>
</file>